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2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41A2F05C-A0E6-4910-9693-49654A9ADAD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1143000" y="685800"/>
            <a:ext cx="457164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360" cy="4204080"/>
          </a:xfrm>
          <a:prstGeom prst="rect">
            <a:avLst/>
          </a:prstGeom>
        </p:spPr>
        <p:txBody>
          <a:bodyPr bIns="46800" lIns="90000" rIns="90000" tIns="46800" wrap="none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143000" y="685800"/>
            <a:ext cx="4571640" cy="34286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360" cy="4204080"/>
          </a:xfrm>
          <a:prstGeom prst="rect">
            <a:avLst/>
          </a:prstGeom>
        </p:spPr>
        <p:txBody>
          <a:bodyPr bIns="46800" lIns="90000" rIns="90000" tIns="46800" wrap="none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15080" y="493200"/>
            <a:ext cx="8224560" cy="5088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300920" y="540000"/>
            <a:ext cx="4900320" cy="2761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200">
                <a:solidFill>
                  <a:srgbClr val="ffbdad"/>
                </a:solidFill>
              </a:rPr>
              <a:t>Linux Foundation CE Workgroup / Embedded Linux Conference 2014</a:t>
            </a:r>
            <a:endParaRPr/>
          </a:p>
        </p:txBody>
      </p:sp>
      <p:sp>
        <p:nvSpPr>
          <p:cNvPr id="1" name="CustomShape 2"/>
          <p:cNvSpPr/>
          <p:nvPr/>
        </p:nvSpPr>
        <p:spPr>
          <a:xfrm>
            <a:off x="6203520" y="189000"/>
            <a:ext cx="2970720" cy="45936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2400">
                <a:solidFill>
                  <a:srgbClr val="ff3300"/>
                </a:solidFill>
              </a:rPr>
              <a:t>Technical Showcase</a:t>
            </a:r>
            <a:endParaRPr/>
          </a:p>
        </p:txBody>
      </p:sp>
      <p:sp>
        <p:nvSpPr>
          <p:cNvPr id="2" name="Line 3"/>
          <p:cNvSpPr/>
          <p:nvPr/>
        </p:nvSpPr>
        <p:spPr>
          <a:xfrm>
            <a:off x="0" y="1557360"/>
            <a:ext cx="9144000" cy="1440"/>
          </a:xfrm>
          <a:prstGeom prst="line">
            <a:avLst/>
          </a:prstGeom>
          <a:ln w="38160">
            <a:solidFill>
              <a:srgbClr val="00ac56"/>
            </a:solidFill>
            <a:miter/>
          </a:ln>
        </p:spPr>
      </p:sp>
      <p:sp>
        <p:nvSpPr>
          <p:cNvPr id="3" name="Line 4"/>
          <p:cNvSpPr/>
          <p:nvPr/>
        </p:nvSpPr>
        <p:spPr>
          <a:xfrm>
            <a:off x="4716360" y="1557360"/>
            <a:ext cx="1800" cy="5300640"/>
          </a:xfrm>
          <a:prstGeom prst="line">
            <a:avLst/>
          </a:prstGeom>
          <a:ln w="9360">
            <a:solidFill>
              <a:srgbClr val="00ac56"/>
            </a:solidFill>
            <a:miter/>
          </a:ln>
        </p:spPr>
      </p:sp>
      <p:sp>
        <p:nvSpPr>
          <p:cNvPr id="4" name="CustomShape 5"/>
          <p:cNvSpPr/>
          <p:nvPr/>
        </p:nvSpPr>
        <p:spPr>
          <a:xfrm>
            <a:off x="28440" y="1539720"/>
            <a:ext cx="192060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ac56"/>
                </a:solidFill>
              </a:rPr>
              <a:t>What is demonstrated</a:t>
            </a:r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4684680" y="1557360"/>
            <a:ext cx="174564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ac56"/>
                </a:solidFill>
              </a:rPr>
              <a:t>What was improved</a:t>
            </a:r>
            <a:endParaRPr/>
          </a:p>
        </p:txBody>
      </p:sp>
      <p:sp>
        <p:nvSpPr>
          <p:cNvPr id="6" name="CustomShape 7"/>
          <p:cNvSpPr/>
          <p:nvPr/>
        </p:nvSpPr>
        <p:spPr>
          <a:xfrm>
            <a:off x="4705200" y="5770440"/>
            <a:ext cx="442620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ac56"/>
                </a:solidFill>
              </a:rPr>
              <a:t>Source code or detail technical information availability</a:t>
            </a:r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-3240" y="5788080"/>
            <a:ext cx="189324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ac56"/>
                </a:solidFill>
              </a:rPr>
              <a:t>Hardware Information</a:t>
            </a:r>
            <a:endParaRPr/>
          </a:p>
        </p:txBody>
      </p:sp>
      <p:sp>
        <p:nvSpPr>
          <p:cNvPr id="8" name="Line 9"/>
          <p:cNvSpPr/>
          <p:nvPr/>
        </p:nvSpPr>
        <p:spPr>
          <a:xfrm>
            <a:off x="0" y="549360"/>
            <a:ext cx="9144000" cy="1440"/>
          </a:xfrm>
          <a:prstGeom prst="line">
            <a:avLst/>
          </a:prstGeom>
          <a:ln w="9360">
            <a:solidFill>
              <a:srgbClr val="ff3300"/>
            </a:solidFill>
            <a:miter/>
          </a:ln>
        </p:spPr>
      </p:sp>
      <p:sp>
        <p:nvSpPr>
          <p:cNvPr id="9" name="PlaceHolder 10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560" cy="1234080"/>
          </a:xfrm>
          <a:prstGeom prst="rect">
            <a:avLst/>
          </a:prstGeom>
        </p:spPr>
        <p:txBody>
          <a:bodyPr anchor="ctr" bIns="46800" lIns="90000" rIns="90000" tIns="4680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529920" y="690480"/>
            <a:ext cx="4395600" cy="45936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Demonstration Title Here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543240" y="1125360"/>
            <a:ext cx="2399400" cy="3679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/>
              <a:t>Presenter Name Here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531720" y="690480"/>
            <a:ext cx="3685680" cy="45936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2400">
                <a:latin typeface="Arial Black"/>
              </a:rPr>
              <a:t>Quick Boot Up Magic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545760" y="1125360"/>
            <a:ext cx="3167280" cy="3679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/>
              <a:t>Thomas Brown / Brown Corp.</a:t>
            </a:r>
            <a:endParaRPr/>
          </a:p>
        </p:txBody>
      </p:sp>
      <p:sp>
        <p:nvSpPr>
          <p:cNvPr id="54" name="CustomShape 3"/>
          <p:cNvSpPr/>
          <p:nvPr/>
        </p:nvSpPr>
        <p:spPr>
          <a:xfrm>
            <a:off x="4977000" y="6004080"/>
            <a:ext cx="347220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/>
              <a:t>The patch was sent to LKML in Sep. 20xx</a:t>
            </a:r>
            <a:endParaRPr/>
          </a:p>
        </p:txBody>
      </p:sp>
      <p:sp>
        <p:nvSpPr>
          <p:cNvPr id="55" name="CustomShape 4"/>
          <p:cNvSpPr/>
          <p:nvPr/>
        </p:nvSpPr>
        <p:spPr>
          <a:xfrm>
            <a:off x="4779720" y="1987560"/>
            <a:ext cx="3519360" cy="73296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/>
              <a:t>It eliminates the unnecessary process fork</a:t>
            </a:r>
            <a:endParaRPr/>
          </a:p>
          <a:p>
            <a:pPr>
              <a:lnSpc>
                <a:spcPct val="100000"/>
              </a:lnSpc>
            </a:pPr>
            <a:r>
              <a:rPr lang="en-US" sz="1400"/>
              <a:t>during boot up time….. See the sample</a:t>
            </a:r>
            <a:endParaRPr/>
          </a:p>
          <a:p>
            <a:pPr>
              <a:lnSpc>
                <a:spcPct val="100000"/>
              </a:lnSpc>
            </a:pPr>
            <a:r>
              <a:rPr lang="en-US" sz="1400"/>
              <a:t>code here.</a:t>
            </a:r>
            <a:endParaRPr/>
          </a:p>
        </p:txBody>
      </p:sp>
      <p:sp>
        <p:nvSpPr>
          <p:cNvPr id="56" name="CustomShape 5"/>
          <p:cNvSpPr/>
          <p:nvPr/>
        </p:nvSpPr>
        <p:spPr>
          <a:xfrm>
            <a:off x="27720" y="1971720"/>
            <a:ext cx="2880720" cy="30672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/>
              <a:t>Surprisingly quick cold boot up…..</a:t>
            </a:r>
            <a:endParaRPr/>
          </a:p>
        </p:txBody>
      </p:sp>
      <p:sp>
        <p:nvSpPr>
          <p:cNvPr id="57" name="CustomShape 6"/>
          <p:cNvSpPr/>
          <p:nvPr/>
        </p:nvSpPr>
        <p:spPr>
          <a:xfrm>
            <a:off x="13680" y="6006960"/>
            <a:ext cx="2703960" cy="51984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400"/>
              <a:t>Power PC 440</a:t>
            </a:r>
            <a:endParaRPr/>
          </a:p>
          <a:p>
            <a:pPr>
              <a:lnSpc>
                <a:spcPct val="100000"/>
              </a:lnSpc>
            </a:pPr>
            <a:r>
              <a:rPr lang="en-US" sz="1400"/>
              <a:t>32MB NAND Flash Memory …..</a:t>
            </a:r>
            <a:endParaRPr/>
          </a:p>
        </p:txBody>
      </p:sp>
      <p:sp>
        <p:nvSpPr>
          <p:cNvPr id="58" name="CustomShape 7"/>
          <p:cNvSpPr/>
          <p:nvPr/>
        </p:nvSpPr>
        <p:spPr>
          <a:xfrm>
            <a:off x="5419800" y="2924280"/>
            <a:ext cx="2390400" cy="237780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main (argc,argv)‏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{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/* Here is an example */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    </a:t>
            </a:r>
            <a:r>
              <a:rPr lang="en-US" sz="1000">
                <a:latin typeface="Courier New"/>
              </a:rPr>
              <a:t>process_a (_INTQUICK, 0);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    </a:t>
            </a:r>
            <a:r>
              <a:rPr lang="en-US" sz="1000">
                <a:latin typeface="Courier New"/>
              </a:rPr>
              <a:t>process_foo ();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latin typeface="Courier New"/>
              </a:rPr>
              <a:t>    </a:t>
            </a:r>
            <a:r>
              <a:rPr lang="en-US" sz="1000">
                <a:latin typeface="Courier New"/>
              </a:rPr>
              <a:t>kill_kernel (IMMEDIATE);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1000">
                <a:solidFill>
                  <a:srgbClr val="0099ff"/>
                </a:solidFill>
                <a:latin typeface="Courier New"/>
              </a:rPr>
              <a:t>/* It is bad way …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solidFill>
                  <a:srgbClr val="0099ff"/>
                </a:solidFill>
                <a:latin typeface="Courier New"/>
              </a:rPr>
              <a:t>    </a:t>
            </a:r>
            <a:r>
              <a:rPr lang="en-US" sz="1000">
                <a:solidFill>
                  <a:srgbClr val="0099ff"/>
                </a:solidFill>
                <a:latin typeface="Courier New"/>
              </a:rPr>
              <a:t>kill_kernel (AFTER);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solidFill>
                  <a:srgbClr val="0099ff"/>
                </a:solidFill>
                <a:latin typeface="Courier New"/>
              </a:rPr>
              <a:t>*/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1000">
                <a:solidFill>
                  <a:srgbClr val="0099ff"/>
                </a:solidFill>
                <a:latin typeface="Courier New"/>
              </a:rPr>
              <a:t>…</a:t>
            </a:r>
            <a:endParaRPr/>
          </a:p>
          <a:p>
            <a:pPr>
              <a:lnSpc>
                <a:spcPct val="100000"/>
              </a:lnSpc>
            </a:pPr>
            <a:r>
              <a:rPr lang="en-US" sz="1000">
                <a:solidFill>
                  <a:srgbClr val="0099ff"/>
                </a:solidFill>
                <a:latin typeface="Courier New"/>
              </a:rPr>
              <a:t>}</a:t>
            </a:r>
            <a:endParaRPr/>
          </a:p>
        </p:txBody>
      </p:sp>
      <p:sp>
        <p:nvSpPr>
          <p:cNvPr id="59" name="CustomShape 8"/>
          <p:cNvSpPr/>
          <p:nvPr/>
        </p:nvSpPr>
        <p:spPr>
          <a:xfrm>
            <a:off x="2050920" y="3068640"/>
            <a:ext cx="5329080" cy="1655280"/>
          </a:xfrm>
          <a:prstGeom prst="roundRect">
            <a:avLst>
              <a:gd fmla="val 3600" name="adj"/>
            </a:avLst>
          </a:prstGeom>
          <a:solidFill>
            <a:srgbClr val="ffffff"/>
          </a:solidFill>
          <a:ln w="9360">
            <a:solidFill>
              <a:srgbClr val="ff3300"/>
            </a:solidFill>
            <a:miter/>
          </a:ln>
        </p:spPr>
        <p:txBody>
          <a:bodyPr anchor="ctr" bIns="46800" lIns="90000" rIns="90000" tIns="46800" wrap="none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ff3300"/>
                </a:solidFill>
                <a:latin typeface="Arial Black"/>
              </a:rPr>
              <a:t>Sample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